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7527" r:id="rId5"/>
  </p:sldMasterIdLst>
  <p:notesMasterIdLst>
    <p:notesMasterId r:id="rId7"/>
  </p:notesMasterIdLst>
  <p:handoutMasterIdLst>
    <p:handoutMasterId r:id="rId8"/>
  </p:handoutMasterIdLst>
  <p:sldIdLst>
    <p:sldId id="275" r:id="rId6"/>
  </p:sldIdLst>
  <p:sldSz cx="9144000" cy="5143500" type="screen16x9"/>
  <p:notesSz cx="6669088" cy="9926638"/>
  <p:custShowLst>
    <p:custShow name="Tabel of Content" id="0">
      <p:sldLst/>
    </p:custShow>
  </p:custShow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Epidemiology" id="{A16CF60F-3ED1-45E4-9C0F-3E0DDB2C3446}">
          <p14:sldIdLst>
            <p14:sldId id="27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663">
          <p15:clr>
            <a:srgbClr val="A4A3A4"/>
          </p15:clr>
        </p15:guide>
        <p15:guide id="2" orient="horz" pos="976">
          <p15:clr>
            <a:srgbClr val="A4A3A4"/>
          </p15:clr>
        </p15:guide>
        <p15:guide id="3" orient="horz" pos="122">
          <p15:clr>
            <a:srgbClr val="A4A3A4"/>
          </p15:clr>
        </p15:guide>
        <p15:guide id="4" orient="horz" pos="3134">
          <p15:clr>
            <a:srgbClr val="A4A3A4"/>
          </p15:clr>
        </p15:guide>
        <p15:guide id="5" orient="horz" pos="2790">
          <p15:clr>
            <a:srgbClr val="A4A3A4"/>
          </p15:clr>
        </p15:guide>
        <p15:guide id="6" orient="horz" pos="882">
          <p15:clr>
            <a:srgbClr val="A4A3A4"/>
          </p15:clr>
        </p15:guide>
        <p15:guide id="7" orient="horz" pos="733">
          <p15:clr>
            <a:srgbClr val="A4A3A4"/>
          </p15:clr>
        </p15:guide>
        <p15:guide id="8" orient="horz" pos="2492">
          <p15:clr>
            <a:srgbClr val="A4A3A4"/>
          </p15:clr>
        </p15:guide>
        <p15:guide id="9" orient="horz" pos="2353">
          <p15:clr>
            <a:srgbClr val="A4A3A4"/>
          </p15:clr>
        </p15:guide>
        <p15:guide id="10" orient="horz" pos="2225">
          <p15:clr>
            <a:srgbClr val="A4A3A4"/>
          </p15:clr>
        </p15:guide>
        <p15:guide id="11" pos="351">
          <p15:clr>
            <a:srgbClr val="A4A3A4"/>
          </p15:clr>
        </p15:guide>
        <p15:guide id="12" pos="5465">
          <p15:clr>
            <a:srgbClr val="A4A3A4"/>
          </p15:clr>
        </p15:guide>
        <p15:guide id="13" pos="817">
          <p15:clr>
            <a:srgbClr val="A4A3A4"/>
          </p15:clr>
        </p15:guide>
        <p15:guide id="14" pos="5054">
          <p15:clr>
            <a:srgbClr val="A4A3A4"/>
          </p15:clr>
        </p15:guide>
        <p15:guide id="15" pos="4071">
          <p15:clr>
            <a:srgbClr val="A4A3A4"/>
          </p15:clr>
        </p15:guide>
        <p15:guide id="16" pos="3219">
          <p15:clr>
            <a:srgbClr val="A4A3A4"/>
          </p15:clr>
        </p15:guide>
        <p15:guide id="17" pos="697">
          <p15:clr>
            <a:srgbClr val="A4A3A4"/>
          </p15:clr>
        </p15:guide>
        <p15:guide id="18" pos="24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  <p15:guide id="3" pos="210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eroen de Kort" initials="JDEK" lastIdx="4" clrIdx="0"/>
  <p:cmAuthor id="7" name="Anders Sølgaard SFP" initials="" lastIdx="2" clrIdx="7"/>
  <p:cmAuthor id="1" name="Tua Jørgensen" initials="TJ" lastIdx="78" clrIdx="1"/>
  <p:cmAuthor id="8" name="Pedro Such" initials="PSU" lastIdx="7" clrIdx="8"/>
  <p:cmAuthor id="2" name="De Jong Laird, Anne" initials="DJLA" lastIdx="2" clrIdx="2"/>
  <p:cmAuthor id="9" name="Audrey Dufour" initials="AD" lastIdx="32" clrIdx="9"/>
  <p:cmAuthor id="3" name="Author" initials="A" lastIdx="1" clrIdx="3"/>
  <p:cmAuthor id="10" name="Murat Yildirim" initials="MY" lastIdx="14" clrIdx="10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4" name="Anders Sølgaard" initials="" lastIdx="1" clrIdx="4"/>
  <p:cmAuthor id="5" name="Anders Sølgaard" initials="AS" lastIdx="5" clrIdx="5"/>
  <p:cmAuthor id="6" name="Allan Bundgaard Jakobsen" initials="ABJ" lastIdx="12" clrIdx="6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9E5F"/>
    <a:srgbClr val="D9D1CC"/>
    <a:srgbClr val="B2A499"/>
    <a:srgbClr val="DADADA"/>
    <a:srgbClr val="CCD9D3"/>
    <a:srgbClr val="99B3A8"/>
    <a:srgbClr val="717171"/>
    <a:srgbClr val="7BED45"/>
    <a:srgbClr val="7400BF"/>
    <a:srgbClr val="426B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8D230F3-CF80-4859-8CE7-A43EE81993B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27" autoAdjust="0"/>
    <p:restoredTop sz="79906" autoAdjust="0"/>
  </p:normalViewPr>
  <p:slideViewPr>
    <p:cSldViewPr snapToGrid="0">
      <p:cViewPr varScale="1">
        <p:scale>
          <a:sx n="166" d="100"/>
          <a:sy n="166" d="100"/>
        </p:scale>
        <p:origin x="1734" y="162"/>
      </p:cViewPr>
      <p:guideLst>
        <p:guide orient="horz" pos="663"/>
        <p:guide orient="horz" pos="976"/>
        <p:guide orient="horz" pos="122"/>
        <p:guide orient="horz" pos="3134"/>
        <p:guide orient="horz" pos="2790"/>
        <p:guide orient="horz" pos="882"/>
        <p:guide orient="horz" pos="733"/>
        <p:guide orient="horz" pos="2492"/>
        <p:guide orient="horz" pos="2353"/>
        <p:guide orient="horz" pos="2225"/>
        <p:guide pos="351"/>
        <p:guide pos="5465"/>
        <p:guide pos="817"/>
        <p:guide pos="5054"/>
        <p:guide pos="4071"/>
        <p:guide pos="3219"/>
        <p:guide pos="697"/>
        <p:guide pos="24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-35382"/>
    </p:cViewPr>
  </p:sorterViewPr>
  <p:notesViewPr>
    <p:cSldViewPr>
      <p:cViewPr varScale="1">
        <p:scale>
          <a:sx n="103" d="100"/>
          <a:sy n="103" d="100"/>
        </p:scale>
        <p:origin x="4464" y="184"/>
      </p:cViewPr>
      <p:guideLst>
        <p:guide orient="horz" pos="3127"/>
        <p:guide pos="2141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0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6045350441801"/>
          <c:y val="7.6388888888888895E-2"/>
          <c:w val="0.39916554565301499"/>
          <c:h val="0.5811662562366509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4%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96DB-40E6-A62F-980D033C46D6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13%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96DB-40E6-A62F-980D033C46D6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27%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96DB-40E6-A62F-980D033C46D6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33%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96DB-40E6-A62F-980D033C46D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Achieved recovery, defined as all 3 of the above</c:v>
                </c:pt>
                <c:pt idx="1">
                  <c:v>Long-lasting functional remission ‡</c:v>
                </c:pt>
                <c:pt idx="2">
                  <c:v>Long-lasting adequate quality of life † </c:v>
                </c:pt>
                <c:pt idx="3">
                  <c:v>Long-lasting symptomatic remission*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</c:v>
                </c:pt>
                <c:pt idx="1">
                  <c:v>13</c:v>
                </c:pt>
                <c:pt idx="2">
                  <c:v>27</c:v>
                </c:pt>
                <c:pt idx="3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6DB-40E6-A62F-980D033C46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-2089165632"/>
        <c:axId val="-2089050560"/>
      </c:barChart>
      <c:catAx>
        <c:axId val="-2089165632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-2089050560"/>
        <c:crosses val="autoZero"/>
        <c:auto val="1"/>
        <c:lblAlgn val="ctr"/>
        <c:lblOffset val="200"/>
        <c:noMultiLvlLbl val="0"/>
      </c:catAx>
      <c:valAx>
        <c:axId val="-208905056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r>
                  <a:rPr lang="en-US" sz="10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rPr>
                  <a:t>Patients, %</a:t>
                </a:r>
              </a:p>
            </c:rich>
          </c:tx>
          <c:layout>
            <c:manualLayout>
              <c:xMode val="edge"/>
              <c:yMode val="edge"/>
              <c:x val="0.52813727060611704"/>
              <c:y val="0.86319442342656905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-20891656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l">
              <a:defRPr sz="1200"/>
            </a:lvl1pPr>
          </a:lstStyle>
          <a:p>
            <a:endParaRPr lang="da-DK">
              <a:latin typeface="Calibri"/>
              <a:cs typeface="Calibri"/>
            </a:endParaRPr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777830" y="1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r">
              <a:defRPr sz="1200"/>
            </a:lvl1pPr>
          </a:lstStyle>
          <a:p>
            <a:fld id="{4BD66283-B9A8-D346-9475-2E9497BADEBA}" type="datetimeFigureOut">
              <a:rPr lang="da-DK">
                <a:latin typeface="Calibri"/>
                <a:cs typeface="Calibri"/>
              </a:rPr>
              <a:pPr/>
              <a:t>23-02-2022</a:t>
            </a:fld>
            <a:endParaRPr lang="da-DK">
              <a:latin typeface="Calibri"/>
              <a:cs typeface="Calibri"/>
            </a:endParaRP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428429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l">
              <a:defRPr sz="1200"/>
            </a:lvl1pPr>
          </a:lstStyle>
          <a:p>
            <a:endParaRPr lang="da-DK">
              <a:latin typeface="Calibri"/>
              <a:cs typeface="Calibri"/>
            </a:endParaRPr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777830" y="9428429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r">
              <a:defRPr sz="1200"/>
            </a:lvl1pPr>
          </a:lstStyle>
          <a:p>
            <a:fld id="{BA9123DD-567F-A44C-98E2-BCE6B58A0A8F}" type="slidenum">
              <a:rPr>
                <a:latin typeface="Calibri"/>
                <a:cs typeface="Calibri"/>
              </a:rPr>
              <a:pPr/>
              <a:t>‹#›</a:t>
            </a:fld>
            <a:endParaRPr lang="da-DK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405011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cs typeface="Calibri"/>
              </a:defRPr>
            </a:lvl1pPr>
          </a:lstStyle>
          <a:p>
            <a:endParaRPr lang="en-US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776867" y="0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Calibri"/>
              </a:defRPr>
            </a:lvl1pPr>
          </a:lstStyle>
          <a:p>
            <a:fld id="{4EB0D075-D187-4704-8933-055894EF18AA}" type="datetimeFigureOut">
              <a:rPr lang="da-DK" smtClean="0"/>
              <a:pPr/>
              <a:t>23-02-2022</a:t>
            </a:fld>
            <a:endParaRPr lang="da-DK" dirty="0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27" tIns="45363" rIns="90727" bIns="45363" rtlCol="0" anchor="ctr"/>
          <a:lstStyle/>
          <a:p>
            <a:pPr lvl="0"/>
            <a:endParaRPr lang="da-DK" noProof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1" y="9428243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cs typeface="Calibri"/>
              </a:defRPr>
            </a:lvl1pPr>
          </a:lstStyle>
          <a:p>
            <a:endParaRPr lang="en-US" dirty="0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776867" y="9428243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Calibri"/>
              </a:defRPr>
            </a:lvl1pPr>
          </a:lstStyle>
          <a:p>
            <a:fld id="{B0EC3A22-D2B2-4D4D-8881-E78FE694D820}" type="slidenum">
              <a:rPr lang="da-DK" smtClean="0"/>
              <a:pPr/>
              <a:t>‹#›</a:t>
            </a:fld>
            <a:endParaRPr lang="da-DK" dirty="0"/>
          </a:p>
        </p:txBody>
      </p:sp>
      <p:sp>
        <p:nvSpPr>
          <p:cNvPr id="8" name="Notes Placeholder 7"/>
          <p:cNvSpPr>
            <a:spLocks noGrp="1"/>
          </p:cNvSpPr>
          <p:nvPr>
            <p:ph type="body" sz="quarter" idx="3"/>
          </p:nvPr>
        </p:nvSpPr>
        <p:spPr>
          <a:xfrm>
            <a:off x="667214" y="4715921"/>
            <a:ext cx="5334661" cy="4466817"/>
          </a:xfrm>
          <a:prstGeom prst="rect">
            <a:avLst/>
          </a:prstGeom>
        </p:spPr>
        <p:txBody>
          <a:bodyPr vert="horz" lIns="90727" tIns="45363" rIns="90727" bIns="45363" rtlCol="0"/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62798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457178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914355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371532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828709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4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67511" y="4714561"/>
            <a:ext cx="5334066" cy="5212077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z="900" dirty="0"/>
              <a:t>In a 3-year observation study of adults with schizophrenia (n=6642), the frequency and predictors of patient outcomes were assessed</a:t>
            </a:r>
            <a:r>
              <a:rPr lang="en-US" sz="900" baseline="30000" dirty="0"/>
              <a:t>1</a:t>
            </a:r>
            <a:r>
              <a:rPr lang="en-US" sz="900" noProof="0" dirty="0">
                <a:solidFill>
                  <a:srgbClr val="000000"/>
                </a:solidFill>
              </a:rPr>
              <a:t>.</a:t>
            </a:r>
            <a:endParaRPr lang="en-US" sz="900" baseline="30000" dirty="0"/>
          </a:p>
          <a:p>
            <a:pPr lvl="1"/>
            <a:r>
              <a:rPr lang="en-US" sz="900" dirty="0"/>
              <a:t>The average age upon entry was 40.2 years (standard deviation=12.9 years), and mean duration of illness was 11.8 years (standard deviation=11.0 years).</a:t>
            </a:r>
          </a:p>
          <a:p>
            <a:pPr lvl="1"/>
            <a:r>
              <a:rPr lang="en-US" sz="900" dirty="0"/>
              <a:t>Long-lasting symptomatic remission was defined as achieving a level of severity that was mild or less (ie, a score of &lt;4 on the scale from 1 to 7) in the CGI-SCH positive, negative, cognitive, and overall severity scores, plus no inpatient admission for a minimum period of 24 months maintained until the 36-month visit.</a:t>
            </a:r>
          </a:p>
          <a:p>
            <a:pPr lvl="2" eaLnBrk="1" hangingPunct="1"/>
            <a:r>
              <a:rPr lang="en-US" sz="900" dirty="0"/>
              <a:t>33% achieved long-lasting symptomatic remission.</a:t>
            </a:r>
          </a:p>
          <a:p>
            <a:pPr lvl="1"/>
            <a:r>
              <a:rPr lang="en-US" sz="900" dirty="0"/>
              <a:t>Long-lasting functional remission was defined as fulfilling the following 3 criteria for a minimum period of 24 months and maintaining until the 36-month visit: (1) a positive occupational/vocational status (ie, paid or unpaid full- or part-time employment, being an active student, or being a housewife); (2) living independently; and (3) having active social interactions (ie, having more than 1 social contact during the last 4 weeks or having a spouse or partner).</a:t>
            </a:r>
          </a:p>
          <a:p>
            <a:pPr lvl="2" eaLnBrk="1" hangingPunct="1"/>
            <a:r>
              <a:rPr lang="en-US" sz="900" dirty="0"/>
              <a:t>13% achieved long-lasting functional remission.</a:t>
            </a:r>
          </a:p>
          <a:p>
            <a:pPr lvl="1"/>
            <a:r>
              <a:rPr lang="en-US" sz="900" dirty="0"/>
              <a:t>Long-lasting adequate quality of life was defined as achieving an EQ-5D VAS score ≥70 for a minimum period of 24 months and maintaining it until the 36-month visit.</a:t>
            </a:r>
          </a:p>
          <a:p>
            <a:pPr lvl="2" eaLnBrk="1" hangingPunct="1"/>
            <a:r>
              <a:rPr lang="en-US" sz="900" dirty="0"/>
              <a:t>27% achieved long-lasting adequate quality of life.</a:t>
            </a:r>
          </a:p>
          <a:p>
            <a:pPr lvl="0" eaLnBrk="1" hangingPunct="1"/>
            <a:r>
              <a:rPr lang="en-US" sz="900" dirty="0"/>
              <a:t>Participants with first-episode psychosis (N=109) were recruited and followed for a mean of 10.5 years post-index admission to examine predictors of outcome</a:t>
            </a:r>
            <a:r>
              <a:rPr lang="en-US" sz="900" baseline="30000" dirty="0"/>
              <a:t>2</a:t>
            </a:r>
            <a:r>
              <a:rPr lang="en-US" sz="900" noProof="0" dirty="0">
                <a:solidFill>
                  <a:srgbClr val="000000"/>
                </a:solidFill>
              </a:rPr>
              <a:t>.</a:t>
            </a:r>
            <a:endParaRPr lang="en-US" sz="900" baseline="30000" dirty="0"/>
          </a:p>
          <a:p>
            <a:pPr lvl="1"/>
            <a:r>
              <a:rPr lang="en-US" sz="900" dirty="0"/>
              <a:t>Poor outcomes were defined as fulfilling all of the following criteria: mentally ill in the last year; mentally ill for at least 5 of the previous 10 years; employed for less than 2 of the last 10 years; and did not work at all in the last year. The criteria were broadened to also include participants who died from an unnatural cause of death.</a:t>
            </a:r>
          </a:p>
          <a:p>
            <a:pPr lvl="1"/>
            <a:r>
              <a:rPr lang="en-US" sz="900" dirty="0"/>
              <a:t>A total of 64 out of 103 (62%) patients at the end of the trial were rated as having a poor outcome based on these criteria.</a:t>
            </a:r>
          </a:p>
          <a:p>
            <a:pPr eaLnBrk="1" hangingPunct="1">
              <a:spcBef>
                <a:spcPct val="0"/>
              </a:spcBef>
              <a:buFont typeface="Arial" charset="0"/>
              <a:buNone/>
            </a:pPr>
            <a:endParaRPr lang="en-US" sz="900" b="1" dirty="0"/>
          </a:p>
          <a:p>
            <a:pPr eaLnBrk="1" hangingPunct="1">
              <a:spcBef>
                <a:spcPct val="0"/>
              </a:spcBef>
              <a:buFont typeface="Arial" charset="0"/>
              <a:buNone/>
            </a:pPr>
            <a:endParaRPr lang="en-US" sz="900" b="1" dirty="0"/>
          </a:p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en-US" sz="800" b="1" dirty="0"/>
              <a:t>References</a:t>
            </a:r>
          </a:p>
          <a:p>
            <a:pPr marL="224685" indent="-224685" eaLnBrk="1" hangingPunct="1">
              <a:spcBef>
                <a:spcPct val="0"/>
              </a:spcBef>
              <a:buFont typeface="+mj-lt"/>
              <a:buAutoNum type="arabicPeriod"/>
            </a:pPr>
            <a:r>
              <a:rPr lang="en-US" sz="800" dirty="0" err="1"/>
              <a:t>Novick</a:t>
            </a:r>
            <a:r>
              <a:rPr lang="en-US" sz="800" dirty="0"/>
              <a:t> D, </a:t>
            </a:r>
            <a:r>
              <a:rPr lang="en-US" sz="800" dirty="0" err="1"/>
              <a:t>Haro</a:t>
            </a:r>
            <a:r>
              <a:rPr lang="en-US" sz="800" dirty="0"/>
              <a:t> JM, Suarez D, </a:t>
            </a:r>
            <a:r>
              <a:rPr lang="en-US" sz="800" dirty="0" err="1"/>
              <a:t>Vieta</a:t>
            </a:r>
            <a:r>
              <a:rPr lang="en-US" sz="800" dirty="0"/>
              <a:t> E, </a:t>
            </a:r>
            <a:r>
              <a:rPr lang="en-US" sz="800" dirty="0" err="1"/>
              <a:t>Naber</a:t>
            </a:r>
            <a:r>
              <a:rPr lang="en-US" sz="800" dirty="0"/>
              <a:t> D. Recovery in the outpatient setting: 36-month results from the Schizophrenia Outpatients Health Outcomes (SOHO) study. </a:t>
            </a:r>
            <a:r>
              <a:rPr lang="en-US" sz="800" i="1" dirty="0" err="1"/>
              <a:t>Schizophr</a:t>
            </a:r>
            <a:r>
              <a:rPr lang="en-US" sz="800" i="1" dirty="0"/>
              <a:t> Res</a:t>
            </a:r>
            <a:r>
              <a:rPr lang="en-US" sz="800" dirty="0"/>
              <a:t>. 2009;108(1-3):223-230.</a:t>
            </a:r>
          </a:p>
          <a:p>
            <a:pPr marL="224685" indent="-224685" defTabSz="898740" eaLnBrk="1" hangingPunct="1">
              <a:spcBef>
                <a:spcPts val="589"/>
              </a:spcBef>
              <a:buFont typeface="+mj-lt"/>
              <a:buAutoNum type="arabicPeriod"/>
              <a:defRPr/>
            </a:pPr>
            <a:r>
              <a:rPr lang="en-US" sz="900" dirty="0"/>
              <a:t>White C, </a:t>
            </a:r>
            <a:r>
              <a:rPr lang="en-US" sz="900" dirty="0" err="1"/>
              <a:t>Stirling</a:t>
            </a:r>
            <a:r>
              <a:rPr lang="en-US" sz="900" dirty="0"/>
              <a:t> J, Hopkins R, et al. Predictors of 10-year outcome of first-episode psychosis. </a:t>
            </a:r>
            <a:r>
              <a:rPr lang="en-US" sz="900" i="1" dirty="0" err="1"/>
              <a:t>Psychol</a:t>
            </a:r>
            <a:r>
              <a:rPr lang="en-US" sz="900" i="1" dirty="0"/>
              <a:t> Med</a:t>
            </a:r>
            <a:r>
              <a:rPr lang="en-US" sz="900" dirty="0"/>
              <a:t>. 2009;39(9):1447-1456.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219FCD2-C7A5-467C-8B3A-FD5C45652F43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997" y="4825584"/>
            <a:ext cx="20350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9144000" cy="51435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6114655" y="4452835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5737225" cy="51435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40053" y="384750"/>
            <a:ext cx="2597945" cy="18004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300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140053" y="740017"/>
            <a:ext cx="2597945" cy="304673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2800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6135774" y="3764912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7614362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 sz="18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910387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033367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074569" y="-1079898"/>
            <a:ext cx="6291263" cy="736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074569" y="-1079898"/>
            <a:ext cx="6291263" cy="736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910387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1A1A17"/>
                </a:solidFill>
              </a:defRPr>
            </a:lvl2pPr>
            <a:lvl3pPr marL="405000" indent="-135000">
              <a:defRPr>
                <a:solidFill>
                  <a:srgbClr val="1A1A17"/>
                </a:solidFill>
              </a:defRPr>
            </a:lvl3pPr>
            <a:lvl4pPr marL="540000" indent="-135000">
              <a:defRPr>
                <a:solidFill>
                  <a:srgbClr val="1A1A17"/>
                </a:solidFill>
              </a:defRPr>
            </a:lvl4pPr>
            <a:lvl5pPr marL="675000" indent="-135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3" y="4576500"/>
            <a:ext cx="6910387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3046853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404813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673204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32574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4057649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4676778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605018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4676778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04812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722519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100097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04812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252455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97147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812897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676869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540840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404812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7112795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08505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112133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404812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3819455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5526776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7234097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91359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75" y="1062589"/>
            <a:ext cx="2333626" cy="3311411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199585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44738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2538413" y="1062589"/>
            <a:ext cx="6199585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062589"/>
            <a:ext cx="2336006" cy="3311411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153876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962400" y="1062589"/>
            <a:ext cx="4772025" cy="3311411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1500">
                <a:solidFill>
                  <a:srgbClr val="1A1A17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04813" y="1062589"/>
            <a:ext cx="3353991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201"/>
            <a:ext cx="6910388" cy="2492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18342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4770628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48842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4555682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0495918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91995206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0614874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2488744" y="3333177"/>
            <a:ext cx="1988996" cy="1208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900"/>
              </a:spcBef>
              <a:spcAft>
                <a:spcPts val="450"/>
              </a:spcAft>
              <a:buFont typeface="+mj-lt"/>
              <a:buNone/>
              <a:defRPr/>
            </a:pP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900"/>
              </a:spcBef>
              <a:spcAft>
                <a:spcPts val="450"/>
              </a:spcAft>
              <a:buFont typeface="+mj-lt"/>
              <a:buNone/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75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75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4666262" y="1983935"/>
            <a:ext cx="1932384" cy="23083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404813" y="3394918"/>
            <a:ext cx="1931194" cy="109422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800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z="675" smtClean="0"/>
              <a:pPr/>
              <a:t>‹#›</a:t>
            </a:fld>
            <a:endParaRPr lang="en-GB" sz="675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404812" y="1057275"/>
            <a:ext cx="1931195" cy="19107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750" dirty="0">
                <a:solidFill>
                  <a:srgbClr val="3F1A01"/>
                </a:solidFill>
                <a:latin typeface="+mn-lt"/>
              </a:rPr>
            </a:br>
            <a:r>
              <a:rPr lang="en-GB" sz="75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None/>
            </a:pPr>
            <a:r>
              <a:rPr lang="en-GB" sz="75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750" dirty="0">
                <a:solidFill>
                  <a:srgbClr val="3F1A01"/>
                </a:solidFill>
                <a:latin typeface="+mn-lt"/>
              </a:rPr>
            </a:br>
            <a:r>
              <a:rPr lang="en-GB" sz="75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210" y="1226952"/>
            <a:ext cx="793334" cy="325137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6816441" y="1048432"/>
            <a:ext cx="1016793" cy="19620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Among the building blocks you find, </a:t>
            </a:r>
            <a:r>
              <a:rPr lang="en-GB" sz="750" dirty="0" err="1">
                <a:solidFill>
                  <a:srgbClr val="3F1A01"/>
                </a:solidFill>
              </a:rPr>
              <a:t>colorguides</a:t>
            </a:r>
            <a:r>
              <a:rPr lang="en-GB" sz="75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Delete these slides after use. </a:t>
            </a:r>
            <a:r>
              <a:rPr lang="en-GB" sz="75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761405" y="3826615"/>
            <a:ext cx="1218010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404812" y="405000"/>
            <a:ext cx="691038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5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05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404813" y="2909326"/>
            <a:ext cx="376773" cy="2295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6526" y="2135700"/>
            <a:ext cx="790253" cy="63583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6963" y="3553283"/>
            <a:ext cx="541037" cy="2330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34893" y="1057275"/>
            <a:ext cx="703104" cy="2380342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913210" y="2910104"/>
            <a:ext cx="1422797" cy="2308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3203" y="1201153"/>
            <a:ext cx="329927" cy="335471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3048000" y="1058625"/>
            <a:ext cx="1422796" cy="7053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450"/>
              </a:spcAft>
              <a:defRPr/>
            </a:pP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75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4674708" y="1051007"/>
            <a:ext cx="1932384" cy="76944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33025" y="1058625"/>
            <a:ext cx="342948" cy="557291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32661" y="2061911"/>
            <a:ext cx="735221" cy="218815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2545357" y="1882837"/>
            <a:ext cx="1932383" cy="13465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900"/>
              </a:spcBef>
              <a:spcAft>
                <a:spcPts val="450"/>
              </a:spcAft>
              <a:defRPr/>
            </a:pP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450"/>
              </a:spcAft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171450" indent="-171450">
              <a:spcAft>
                <a:spcPts val="450"/>
              </a:spcAft>
              <a:buFont typeface="+mj-lt"/>
              <a:buAutoNum type="arabicPeriod"/>
            </a:pP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75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>
              <a:spcAft>
                <a:spcPts val="450"/>
              </a:spcAft>
              <a:buFont typeface="+mj-lt"/>
              <a:buAutoNum type="arabicPeriod"/>
            </a:pP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7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7593115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D39FEE76-1A73-430A-AF1A-21EB4622EFE5}"/>
              </a:ext>
            </a:extLst>
          </p:cNvPr>
          <p:cNvSpPr/>
          <p:nvPr userDrawn="1"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2" name="Picture 11" descr="Shape&#10;&#10;Description automatically generated with medium confidence">
            <a:extLst>
              <a:ext uri="{FF2B5EF4-FFF2-40B4-BE49-F238E27FC236}">
                <a16:creationId xmlns:a16="http://schemas.microsoft.com/office/drawing/2014/main" id="{AAC97101-9FF0-4AB5-95C3-4F9568B608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6D0F3BC8-489B-4987-B9DC-F38240CE2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E51EBF09-7C2B-468D-9554-AAC3BF909B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Freeform 9">
            <a:extLst>
              <a:ext uri="{FF2B5EF4-FFF2-40B4-BE49-F238E27FC236}">
                <a16:creationId xmlns:a16="http://schemas.microsoft.com/office/drawing/2014/main" id="{4A475326-E858-4E6E-8CE3-72FF299C3239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6" name="Logo">
            <a:extLst>
              <a:ext uri="{FF2B5EF4-FFF2-40B4-BE49-F238E27FC236}">
                <a16:creationId xmlns:a16="http://schemas.microsoft.com/office/drawing/2014/main" id="{1839623C-6311-45DE-964E-EA194FEE2F62}"/>
              </a:ext>
            </a:extLst>
          </p:cNvPr>
          <p:cNvSpPr/>
          <p:nvPr userDrawn="1"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4886475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EE4FF2DE-3502-4420-9681-B487800F6C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5B2F6F31-F384-4562-8F2C-0827FCA37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96AAC8E-5C18-4F06-B0E9-E1260B3C48CE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404813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C95D003-9990-4486-B46C-5A929AD5E507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673204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31EEBE49-0314-468D-BD4B-9620C03E8D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58EAD46E-339D-4B6B-A482-BB113F38D9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257184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5"/>
            <a:ext cx="7886700" cy="393586"/>
          </a:xfrm>
        </p:spPr>
        <p:txBody>
          <a:bodyPr anchor="t">
            <a:normAutofit/>
          </a:bodyPr>
          <a:lstStyle>
            <a:lvl1pPr>
              <a:defRPr sz="18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031790"/>
            <a:ext cx="3918204" cy="3263504"/>
          </a:xfrm>
        </p:spPr>
        <p:txBody>
          <a:bodyPr/>
          <a:lstStyle>
            <a:lvl1pPr marL="0" indent="0">
              <a:buNone/>
              <a:defRPr sz="1800" baseline="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597146" y="1031790"/>
            <a:ext cx="3918204" cy="3263504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628650" y="4810368"/>
            <a:ext cx="4205288" cy="141064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050"/>
              </a:lnSpc>
              <a:spcBef>
                <a:spcPts val="0"/>
              </a:spcBef>
              <a:buNone/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624403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ags" Target="../tags/tag3.xml"/><Relationship Id="rId21" Type="http://schemas.openxmlformats.org/officeDocument/2006/relationships/slideLayout" Target="../slideLayouts/slideLayout21.xml"/><Relationship Id="rId34" Type="http://schemas.openxmlformats.org/officeDocument/2006/relationships/tags" Target="../tags/tag1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ags" Target="../tags/tag2.xml"/><Relationship Id="rId33" Type="http://schemas.openxmlformats.org/officeDocument/2006/relationships/tags" Target="../tags/tag10.xml"/><Relationship Id="rId38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1.xml"/><Relationship Id="rId32" Type="http://schemas.openxmlformats.org/officeDocument/2006/relationships/tags" Target="../tags/tag9.xml"/><Relationship Id="rId37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28" Type="http://schemas.openxmlformats.org/officeDocument/2006/relationships/tags" Target="../tags/tag5.xml"/><Relationship Id="rId36" Type="http://schemas.openxmlformats.org/officeDocument/2006/relationships/tags" Target="../tags/tag1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ags" Target="../tags/tag8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ags" Target="../tags/tag4.xml"/><Relationship Id="rId30" Type="http://schemas.openxmlformats.org/officeDocument/2006/relationships/tags" Target="../tags/tag7.xml"/><Relationship Id="rId35" Type="http://schemas.openxmlformats.org/officeDocument/2006/relationships/tags" Target="../tags/tag12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404813"/>
            <a:ext cx="6910388" cy="249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4812" y="856612"/>
            <a:ext cx="6910388" cy="351893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997" y="4825584"/>
            <a:ext cx="20350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7657997" y="393698"/>
            <a:ext cx="1080000" cy="211122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7517606" y="4576501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  <p:grpSp>
        <p:nvGrpSpPr>
          <p:cNvPr id="7" name="Group 23">
            <a:extLst>
              <a:ext uri="{FF2B5EF4-FFF2-40B4-BE49-F238E27FC236}">
                <a16:creationId xmlns:a16="http://schemas.microsoft.com/office/drawing/2014/main" id="{CBBD4793-BC93-4D2D-BEED-CC919FD04BE0}"/>
              </a:ext>
            </a:extLst>
          </p:cNvPr>
          <p:cNvGrpSpPr>
            <a:grpSpLocks/>
          </p:cNvGrpSpPr>
          <p:nvPr userDrawn="1">
            <p:custDataLst>
              <p:tags r:id="rId24"/>
            </p:custDataLst>
          </p:nvPr>
        </p:nvGrpSpPr>
        <p:grpSpPr bwMode="auto">
          <a:xfrm rot="5400000">
            <a:off x="-404813" y="1036638"/>
            <a:ext cx="163513" cy="207963"/>
            <a:chOff x="306035" y="-280498"/>
            <a:chExt cx="163140" cy="208455"/>
          </a:xfrm>
        </p:grpSpPr>
        <p:cxnSp>
          <p:nvCxnSpPr>
            <p:cNvPr id="10" name="Straight Connector 24">
              <a:extLst>
                <a:ext uri="{FF2B5EF4-FFF2-40B4-BE49-F238E27FC236}">
                  <a16:creationId xmlns:a16="http://schemas.microsoft.com/office/drawing/2014/main" id="{ECAC7F77-83EF-469D-AB0C-1EA00745467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" name="Straight Arrow Connector 25">
              <a:extLst>
                <a:ext uri="{FF2B5EF4-FFF2-40B4-BE49-F238E27FC236}">
                  <a16:creationId xmlns:a16="http://schemas.microsoft.com/office/drawing/2014/main" id="{5C279300-EF90-4C5D-BBBA-1A1E3526B09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2" name="Group 23">
            <a:extLst>
              <a:ext uri="{FF2B5EF4-FFF2-40B4-BE49-F238E27FC236}">
                <a16:creationId xmlns:a16="http://schemas.microsoft.com/office/drawing/2014/main" id="{DDB74CB1-BF99-4AA4-B571-AA6D03E477D6}"/>
              </a:ext>
            </a:extLst>
          </p:cNvPr>
          <p:cNvGrpSpPr>
            <a:grpSpLocks/>
          </p:cNvGrpSpPr>
          <p:nvPr userDrawn="1">
            <p:custDataLst>
              <p:tags r:id="rId25"/>
            </p:custDataLst>
          </p:nvPr>
        </p:nvGrpSpPr>
        <p:grpSpPr bwMode="auto">
          <a:xfrm rot="5400000">
            <a:off x="-404813" y="179388"/>
            <a:ext cx="163513" cy="207963"/>
            <a:chOff x="306035" y="-280498"/>
            <a:chExt cx="163140" cy="208455"/>
          </a:xfrm>
        </p:grpSpPr>
        <p:cxnSp>
          <p:nvCxnSpPr>
            <p:cNvPr id="13" name="Straight Connector 24">
              <a:extLst>
                <a:ext uri="{FF2B5EF4-FFF2-40B4-BE49-F238E27FC236}">
                  <a16:creationId xmlns:a16="http://schemas.microsoft.com/office/drawing/2014/main" id="{5A5BD1A6-AF9C-4F5E-9C21-C1B13326936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" name="Straight Arrow Connector 25">
              <a:extLst>
                <a:ext uri="{FF2B5EF4-FFF2-40B4-BE49-F238E27FC236}">
                  <a16:creationId xmlns:a16="http://schemas.microsoft.com/office/drawing/2014/main" id="{F0642BFC-7C5F-42EF-BE9E-5DA5DAAA3F5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5" name="Group 23">
            <a:extLst>
              <a:ext uri="{FF2B5EF4-FFF2-40B4-BE49-F238E27FC236}">
                <a16:creationId xmlns:a16="http://schemas.microsoft.com/office/drawing/2014/main" id="{971B6CBD-96C7-4066-9299-2FEF49CD6DCF}"/>
              </a:ext>
            </a:extLst>
          </p:cNvPr>
          <p:cNvGrpSpPr>
            <a:grpSpLocks/>
          </p:cNvGrpSpPr>
          <p:nvPr userDrawn="1">
            <p:custDataLst>
              <p:tags r:id="rId26"/>
            </p:custDataLst>
          </p:nvPr>
        </p:nvGrpSpPr>
        <p:grpSpPr bwMode="auto">
          <a:xfrm rot="16200000" flipV="1">
            <a:off x="-404813" y="4789487"/>
            <a:ext cx="163513" cy="207963"/>
            <a:chOff x="306035" y="-280498"/>
            <a:chExt cx="163140" cy="208455"/>
          </a:xfrm>
        </p:grpSpPr>
        <p:cxnSp>
          <p:nvCxnSpPr>
            <p:cNvPr id="16" name="Straight Connector 24">
              <a:extLst>
                <a:ext uri="{FF2B5EF4-FFF2-40B4-BE49-F238E27FC236}">
                  <a16:creationId xmlns:a16="http://schemas.microsoft.com/office/drawing/2014/main" id="{EBB2CD70-8715-4DED-B958-B571A9E1E23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" name="Straight Arrow Connector 25">
              <a:extLst>
                <a:ext uri="{FF2B5EF4-FFF2-40B4-BE49-F238E27FC236}">
                  <a16:creationId xmlns:a16="http://schemas.microsoft.com/office/drawing/2014/main" id="{A8F69B38-308F-4CA4-A3E5-588E406E580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4A1DCE9A-45C5-4A49-A565-8AA265D8DA6F}"/>
              </a:ext>
            </a:extLst>
          </p:cNvPr>
          <p:cNvGrpSpPr>
            <a:grpSpLocks/>
          </p:cNvGrpSpPr>
          <p:nvPr userDrawn="1">
            <p:custDataLst>
              <p:tags r:id="rId27"/>
            </p:custDataLst>
          </p:nvPr>
        </p:nvGrpSpPr>
        <p:grpSpPr bwMode="auto">
          <a:xfrm rot="5400000">
            <a:off x="-404813" y="1530350"/>
            <a:ext cx="163513" cy="207963"/>
            <a:chOff x="306035" y="-280498"/>
            <a:chExt cx="163140" cy="208455"/>
          </a:xfrm>
        </p:grpSpPr>
        <p:cxnSp>
          <p:nvCxnSpPr>
            <p:cNvPr id="19" name="Straight Connector 24">
              <a:extLst>
                <a:ext uri="{FF2B5EF4-FFF2-40B4-BE49-F238E27FC236}">
                  <a16:creationId xmlns:a16="http://schemas.microsoft.com/office/drawing/2014/main" id="{BD0E9C09-BC01-4259-97B4-A96ED3061A2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" name="Straight Arrow Connector 25">
              <a:extLst>
                <a:ext uri="{FF2B5EF4-FFF2-40B4-BE49-F238E27FC236}">
                  <a16:creationId xmlns:a16="http://schemas.microsoft.com/office/drawing/2014/main" id="{A16A46B6-A957-4306-A2FC-CC460299212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1" name="Group 23">
            <a:extLst>
              <a:ext uri="{FF2B5EF4-FFF2-40B4-BE49-F238E27FC236}">
                <a16:creationId xmlns:a16="http://schemas.microsoft.com/office/drawing/2014/main" id="{CD41ABF1-ACEB-4728-819D-89CCA6694AE0}"/>
              </a:ext>
            </a:extLst>
          </p:cNvPr>
          <p:cNvGrpSpPr>
            <a:grpSpLocks/>
          </p:cNvGrpSpPr>
          <p:nvPr userDrawn="1">
            <p:custDataLst>
              <p:tags r:id="rId28"/>
            </p:custDataLst>
          </p:nvPr>
        </p:nvGrpSpPr>
        <p:grpSpPr bwMode="auto">
          <a:xfrm rot="10800000" flipH="1">
            <a:off x="557213" y="-343958"/>
            <a:ext cx="163513" cy="207963"/>
            <a:chOff x="306035" y="-280498"/>
            <a:chExt cx="163140" cy="208455"/>
          </a:xfrm>
        </p:grpSpPr>
        <p:cxnSp>
          <p:nvCxnSpPr>
            <p:cNvPr id="22" name="Straight Connector 24">
              <a:extLst>
                <a:ext uri="{FF2B5EF4-FFF2-40B4-BE49-F238E27FC236}">
                  <a16:creationId xmlns:a16="http://schemas.microsoft.com/office/drawing/2014/main" id="{D753AB21-55F2-4F55-9936-11EA1AE32C7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" name="Straight Arrow Connector 25">
              <a:extLst>
                <a:ext uri="{FF2B5EF4-FFF2-40B4-BE49-F238E27FC236}">
                  <a16:creationId xmlns:a16="http://schemas.microsoft.com/office/drawing/2014/main" id="{9115CD81-BCDE-4A20-B25D-FF4248FEBB6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81DD190-A0C4-416C-9A61-456A47A8318D}"/>
              </a:ext>
            </a:extLst>
          </p:cNvPr>
          <p:cNvGrpSpPr>
            <a:grpSpLocks/>
          </p:cNvGrpSpPr>
          <p:nvPr userDrawn="1">
            <p:custDataLst>
              <p:tags r:id="rId29"/>
            </p:custDataLst>
          </p:nvPr>
        </p:nvGrpSpPr>
        <p:grpSpPr bwMode="auto">
          <a:xfrm rot="10800000">
            <a:off x="8512175" y="-343958"/>
            <a:ext cx="163513" cy="207963"/>
            <a:chOff x="306035" y="-280498"/>
            <a:chExt cx="163140" cy="208455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F470EC7-6CDF-4E06-A5C8-F682CA30EB2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4936EF67-BFA6-477D-8AFC-4952B5256C5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7" name="Group 23">
            <a:extLst>
              <a:ext uri="{FF2B5EF4-FFF2-40B4-BE49-F238E27FC236}">
                <a16:creationId xmlns:a16="http://schemas.microsoft.com/office/drawing/2014/main" id="{FFE4FDE5-A3A4-4119-A03E-76D89A1F1407}"/>
              </a:ext>
            </a:extLst>
          </p:cNvPr>
          <p:cNvGrpSpPr>
            <a:grpSpLocks/>
          </p:cNvGrpSpPr>
          <p:nvPr userDrawn="1">
            <p:custDataLst>
              <p:tags r:id="rId30"/>
            </p:custDataLst>
          </p:nvPr>
        </p:nvGrpSpPr>
        <p:grpSpPr bwMode="auto">
          <a:xfrm rot="5400000">
            <a:off x="-404813" y="1377950"/>
            <a:ext cx="163513" cy="207963"/>
            <a:chOff x="306035" y="-280498"/>
            <a:chExt cx="163140" cy="208455"/>
          </a:xfrm>
        </p:grpSpPr>
        <p:cxnSp>
          <p:nvCxnSpPr>
            <p:cNvPr id="28" name="Straight Connector 24">
              <a:extLst>
                <a:ext uri="{FF2B5EF4-FFF2-40B4-BE49-F238E27FC236}">
                  <a16:creationId xmlns:a16="http://schemas.microsoft.com/office/drawing/2014/main" id="{A6FB719E-487E-477D-9021-A793119733A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" name="Straight Arrow Connector 25">
              <a:extLst>
                <a:ext uri="{FF2B5EF4-FFF2-40B4-BE49-F238E27FC236}">
                  <a16:creationId xmlns:a16="http://schemas.microsoft.com/office/drawing/2014/main" id="{4DE51F52-69A2-4C25-9E07-3E43D68F841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0" name="Group 23">
            <a:extLst>
              <a:ext uri="{FF2B5EF4-FFF2-40B4-BE49-F238E27FC236}">
                <a16:creationId xmlns:a16="http://schemas.microsoft.com/office/drawing/2014/main" id="{EE74D0C3-3DE5-48B0-A57C-3747C838692B}"/>
              </a:ext>
            </a:extLst>
          </p:cNvPr>
          <p:cNvGrpSpPr>
            <a:grpSpLocks/>
          </p:cNvGrpSpPr>
          <p:nvPr userDrawn="1">
            <p:custDataLst>
              <p:tags r:id="rId31"/>
            </p:custDataLst>
          </p:nvPr>
        </p:nvGrpSpPr>
        <p:grpSpPr bwMode="auto">
          <a:xfrm rot="10800000" flipH="1">
            <a:off x="1120775" y="-343958"/>
            <a:ext cx="163513" cy="207963"/>
            <a:chOff x="306035" y="-280498"/>
            <a:chExt cx="163140" cy="208455"/>
          </a:xfrm>
        </p:grpSpPr>
        <p:cxnSp>
          <p:nvCxnSpPr>
            <p:cNvPr id="31" name="Straight Connector 24">
              <a:extLst>
                <a:ext uri="{FF2B5EF4-FFF2-40B4-BE49-F238E27FC236}">
                  <a16:creationId xmlns:a16="http://schemas.microsoft.com/office/drawing/2014/main" id="{AC42468C-0C80-48EA-97FF-D5982C7C542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" name="Straight Arrow Connector 25">
              <a:extLst>
                <a:ext uri="{FF2B5EF4-FFF2-40B4-BE49-F238E27FC236}">
                  <a16:creationId xmlns:a16="http://schemas.microsoft.com/office/drawing/2014/main" id="{48749183-9895-4E1B-917B-F949C2EA76A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3" name="Group 23">
            <a:extLst>
              <a:ext uri="{FF2B5EF4-FFF2-40B4-BE49-F238E27FC236}">
                <a16:creationId xmlns:a16="http://schemas.microsoft.com/office/drawing/2014/main" id="{99AFB529-B774-4132-BC0E-2D34112F2F14}"/>
              </a:ext>
            </a:extLst>
          </p:cNvPr>
          <p:cNvGrpSpPr>
            <a:grpSpLocks/>
          </p:cNvGrpSpPr>
          <p:nvPr userDrawn="1">
            <p:custDataLst>
              <p:tags r:id="rId32"/>
            </p:custDataLst>
          </p:nvPr>
        </p:nvGrpSpPr>
        <p:grpSpPr bwMode="auto">
          <a:xfrm rot="10800000" flipH="1">
            <a:off x="1292755" y="-343958"/>
            <a:ext cx="163513" cy="207963"/>
            <a:chOff x="306035" y="-280498"/>
            <a:chExt cx="163140" cy="208455"/>
          </a:xfrm>
        </p:grpSpPr>
        <p:cxnSp>
          <p:nvCxnSpPr>
            <p:cNvPr id="34" name="Straight Connector 24">
              <a:extLst>
                <a:ext uri="{FF2B5EF4-FFF2-40B4-BE49-F238E27FC236}">
                  <a16:creationId xmlns:a16="http://schemas.microsoft.com/office/drawing/2014/main" id="{D9B105AF-23CA-46BB-8207-AFF8FDE96E9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5" name="Straight Arrow Connector 25">
              <a:extLst>
                <a:ext uri="{FF2B5EF4-FFF2-40B4-BE49-F238E27FC236}">
                  <a16:creationId xmlns:a16="http://schemas.microsoft.com/office/drawing/2014/main" id="{0BDCB586-38BA-4815-B3D0-63CD54B40F8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6" name="Group 23">
            <a:extLst>
              <a:ext uri="{FF2B5EF4-FFF2-40B4-BE49-F238E27FC236}">
                <a16:creationId xmlns:a16="http://schemas.microsoft.com/office/drawing/2014/main" id="{7E5643EA-DA12-4153-82C0-253E569399F4}"/>
              </a:ext>
            </a:extLst>
          </p:cNvPr>
          <p:cNvGrpSpPr>
            <a:grpSpLocks/>
          </p:cNvGrpSpPr>
          <p:nvPr userDrawn="1">
            <p:custDataLst>
              <p:tags r:id="rId33"/>
            </p:custDataLst>
          </p:nvPr>
        </p:nvGrpSpPr>
        <p:grpSpPr bwMode="auto">
          <a:xfrm rot="5400000">
            <a:off x="-404813" y="1141413"/>
            <a:ext cx="163513" cy="207963"/>
            <a:chOff x="306035" y="-280498"/>
            <a:chExt cx="163140" cy="208455"/>
          </a:xfrm>
        </p:grpSpPr>
        <p:cxnSp>
          <p:nvCxnSpPr>
            <p:cNvPr id="37" name="Straight Connector 24">
              <a:extLst>
                <a:ext uri="{FF2B5EF4-FFF2-40B4-BE49-F238E27FC236}">
                  <a16:creationId xmlns:a16="http://schemas.microsoft.com/office/drawing/2014/main" id="{372F467E-A02F-44FC-A051-3CBB9121CFB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" name="Straight Arrow Connector 25">
              <a:extLst>
                <a:ext uri="{FF2B5EF4-FFF2-40B4-BE49-F238E27FC236}">
                  <a16:creationId xmlns:a16="http://schemas.microsoft.com/office/drawing/2014/main" id="{059FE767-C19A-4E03-B25F-0222BE7D032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9" name="Group 23">
            <a:extLst>
              <a:ext uri="{FF2B5EF4-FFF2-40B4-BE49-F238E27FC236}">
                <a16:creationId xmlns:a16="http://schemas.microsoft.com/office/drawing/2014/main" id="{2A67D45F-05F9-4079-A0E6-72EB503BCB97}"/>
              </a:ext>
            </a:extLst>
          </p:cNvPr>
          <p:cNvGrpSpPr>
            <a:grpSpLocks/>
          </p:cNvGrpSpPr>
          <p:nvPr userDrawn="1">
            <p:custDataLst>
              <p:tags r:id="rId34"/>
            </p:custDataLst>
          </p:nvPr>
        </p:nvGrpSpPr>
        <p:grpSpPr bwMode="auto">
          <a:xfrm rot="16200000" flipV="1">
            <a:off x="-396346" y="3770312"/>
            <a:ext cx="163513" cy="207963"/>
            <a:chOff x="306035" y="-280498"/>
            <a:chExt cx="163140" cy="208455"/>
          </a:xfrm>
        </p:grpSpPr>
        <p:cxnSp>
          <p:nvCxnSpPr>
            <p:cNvPr id="40" name="Straight Connector 24">
              <a:extLst>
                <a:ext uri="{FF2B5EF4-FFF2-40B4-BE49-F238E27FC236}">
                  <a16:creationId xmlns:a16="http://schemas.microsoft.com/office/drawing/2014/main" id="{1AA61F8B-FCF9-4DE9-AC8F-B5D1C6156EC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" name="Straight Arrow Connector 25">
              <a:extLst>
                <a:ext uri="{FF2B5EF4-FFF2-40B4-BE49-F238E27FC236}">
                  <a16:creationId xmlns:a16="http://schemas.microsoft.com/office/drawing/2014/main" id="{7D424A35-9FDF-4B7B-A951-8E5107F94EA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2" name="Group 23">
            <a:extLst>
              <a:ext uri="{FF2B5EF4-FFF2-40B4-BE49-F238E27FC236}">
                <a16:creationId xmlns:a16="http://schemas.microsoft.com/office/drawing/2014/main" id="{B4C71C0D-57DE-40E5-BF43-5315C2E0BA23}"/>
              </a:ext>
            </a:extLst>
          </p:cNvPr>
          <p:cNvGrpSpPr>
            <a:grpSpLocks/>
          </p:cNvGrpSpPr>
          <p:nvPr userDrawn="1">
            <p:custDataLst>
              <p:tags r:id="rId35"/>
            </p:custDataLst>
          </p:nvPr>
        </p:nvGrpSpPr>
        <p:grpSpPr bwMode="auto">
          <a:xfrm rot="16200000" flipV="1">
            <a:off x="-396346" y="3549650"/>
            <a:ext cx="163513" cy="207963"/>
            <a:chOff x="306035" y="-280498"/>
            <a:chExt cx="163140" cy="208455"/>
          </a:xfrm>
        </p:grpSpPr>
        <p:cxnSp>
          <p:nvCxnSpPr>
            <p:cNvPr id="43" name="Straight Connector 24">
              <a:extLst>
                <a:ext uri="{FF2B5EF4-FFF2-40B4-BE49-F238E27FC236}">
                  <a16:creationId xmlns:a16="http://schemas.microsoft.com/office/drawing/2014/main" id="{30696161-CAB8-4EEE-9B6A-271C070F3D9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" name="Straight Arrow Connector 25">
              <a:extLst>
                <a:ext uri="{FF2B5EF4-FFF2-40B4-BE49-F238E27FC236}">
                  <a16:creationId xmlns:a16="http://schemas.microsoft.com/office/drawing/2014/main" id="{D6BB4E82-F876-4425-A560-7D19C15EC2D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5" name="Group 23">
            <a:extLst>
              <a:ext uri="{FF2B5EF4-FFF2-40B4-BE49-F238E27FC236}">
                <a16:creationId xmlns:a16="http://schemas.microsoft.com/office/drawing/2014/main" id="{7CB489C8-98D0-406B-B1DB-7C1AF93EC746}"/>
              </a:ext>
            </a:extLst>
          </p:cNvPr>
          <p:cNvGrpSpPr>
            <a:grpSpLocks/>
          </p:cNvGrpSpPr>
          <p:nvPr userDrawn="1">
            <p:custDataLst>
              <p:tags r:id="rId36"/>
            </p:custDataLst>
          </p:nvPr>
        </p:nvGrpSpPr>
        <p:grpSpPr bwMode="auto">
          <a:xfrm rot="16200000" flipV="1">
            <a:off x="-396346" y="3346450"/>
            <a:ext cx="163513" cy="207963"/>
            <a:chOff x="306035" y="-280498"/>
            <a:chExt cx="163140" cy="208455"/>
          </a:xfrm>
        </p:grpSpPr>
        <p:cxnSp>
          <p:nvCxnSpPr>
            <p:cNvPr id="46" name="Straight Connector 24">
              <a:extLst>
                <a:ext uri="{FF2B5EF4-FFF2-40B4-BE49-F238E27FC236}">
                  <a16:creationId xmlns:a16="http://schemas.microsoft.com/office/drawing/2014/main" id="{B6019697-7EBA-4653-8438-37F06B08688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Straight Arrow Connector 25">
              <a:extLst>
                <a:ext uri="{FF2B5EF4-FFF2-40B4-BE49-F238E27FC236}">
                  <a16:creationId xmlns:a16="http://schemas.microsoft.com/office/drawing/2014/main" id="{2E23AD03-5ECE-405A-AB7E-EB24212533B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560568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528" r:id="rId1"/>
    <p:sldLayoutId id="2147487529" r:id="rId2"/>
    <p:sldLayoutId id="2147487530" r:id="rId3"/>
    <p:sldLayoutId id="2147487531" r:id="rId4"/>
    <p:sldLayoutId id="2147487532" r:id="rId5"/>
    <p:sldLayoutId id="2147487533" r:id="rId6"/>
    <p:sldLayoutId id="2147487534" r:id="rId7"/>
    <p:sldLayoutId id="2147487535" r:id="rId8"/>
    <p:sldLayoutId id="2147487536" r:id="rId9"/>
    <p:sldLayoutId id="2147487537" r:id="rId10"/>
    <p:sldLayoutId id="2147487538" r:id="rId11"/>
    <p:sldLayoutId id="2147487540" r:id="rId12"/>
    <p:sldLayoutId id="2147487541" r:id="rId13"/>
    <p:sldLayoutId id="2147487542" r:id="rId14"/>
    <p:sldLayoutId id="2147487543" r:id="rId15"/>
    <p:sldLayoutId id="2147487550" r:id="rId16"/>
    <p:sldLayoutId id="2147487551" r:id="rId17"/>
    <p:sldLayoutId id="2147487559" r:id="rId18"/>
    <p:sldLayoutId id="2147487562" r:id="rId19"/>
    <p:sldLayoutId id="2147487565" r:id="rId20"/>
    <p:sldLayoutId id="2147487566" r:id="rId21"/>
    <p:sldLayoutId id="2147487568" r:id="rId2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8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35000" indent="-135000" algn="l" defTabSz="685800" rtl="0" eaLnBrk="1" latinLnBrk="0" hangingPunct="1">
        <a:lnSpc>
          <a:spcPct val="100000"/>
        </a:lnSpc>
        <a:spcBef>
          <a:spcPts val="135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1pPr>
      <a:lvl2pPr marL="270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1050" kern="1200">
          <a:solidFill>
            <a:srgbClr val="3F1A01"/>
          </a:solidFill>
          <a:latin typeface="+mn-lt"/>
          <a:ea typeface="+mn-ea"/>
          <a:cs typeface="+mn-cs"/>
        </a:defRPr>
      </a:lvl2pPr>
      <a:lvl3pPr marL="405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900" kern="1200">
          <a:solidFill>
            <a:srgbClr val="3F1A01"/>
          </a:solidFill>
          <a:latin typeface="+mn-lt"/>
          <a:ea typeface="+mn-ea"/>
          <a:cs typeface="+mn-cs"/>
        </a:defRPr>
      </a:lvl3pPr>
      <a:lvl4pPr marL="540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750" kern="1200">
          <a:solidFill>
            <a:srgbClr val="3F1A01"/>
          </a:solidFill>
          <a:latin typeface="+mn-lt"/>
          <a:ea typeface="+mn-ea"/>
          <a:cs typeface="+mn-cs"/>
        </a:defRPr>
      </a:lvl4pPr>
      <a:lvl5pPr marL="675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600" kern="1200">
          <a:solidFill>
            <a:srgbClr val="3F1A0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>
          <a:xfrm>
            <a:off x="404812" y="183593"/>
            <a:ext cx="6910388" cy="200007"/>
          </a:xfrm>
        </p:spPr>
        <p:txBody>
          <a:bodyPr/>
          <a:lstStyle/>
          <a:p>
            <a:pPr marL="93663" indent="-93663"/>
            <a:r>
              <a:rPr lang="en-US" dirty="0"/>
              <a:t>Schizophrenia</a:t>
            </a:r>
          </a:p>
          <a:p>
            <a:pPr marL="93663" indent="-93663"/>
            <a:endParaRPr lang="en-US" dirty="0">
              <a:latin typeface="+mn-lt"/>
            </a:endParaRPr>
          </a:p>
        </p:txBody>
      </p:sp>
      <p:sp>
        <p:nvSpPr>
          <p:cNvPr id="59393" name="Title 1"/>
          <p:cNvSpPr>
            <a:spLocks noGrp="1"/>
          </p:cNvSpPr>
          <p:nvPr>
            <p:ph type="title"/>
          </p:nvPr>
        </p:nvSpPr>
        <p:spPr>
          <a:xfrm>
            <a:off x="404812" y="610790"/>
            <a:ext cx="6829272" cy="249299"/>
          </a:xfrm>
        </p:spPr>
        <p:txBody>
          <a:bodyPr>
            <a:noAutofit/>
          </a:bodyPr>
          <a:lstStyle/>
          <a:p>
            <a:r>
              <a:rPr lang="en-US" dirty="0"/>
              <a:t>Some Patients With Schizophrenia May Achieve Recovery </a:t>
            </a:r>
            <a:br>
              <a:rPr lang="en-US" dirty="0"/>
            </a:br>
            <a:r>
              <a:rPr lang="en-US" dirty="0"/>
              <a:t>With Effective Treatment</a:t>
            </a:r>
          </a:p>
        </p:txBody>
      </p:sp>
      <p:sp>
        <p:nvSpPr>
          <p:cNvPr id="20" name="Pladsholder til tekst 19"/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400" dirty="0"/>
              <a:t>In a 3-year observational study, adults with schizophrenia (</a:t>
            </a:r>
            <a:r>
              <a:rPr lang="en-US" sz="1400" i="1" dirty="0"/>
              <a:t>N</a:t>
            </a:r>
            <a:r>
              <a:rPr lang="en-US" sz="1400" dirty="0"/>
              <a:t> = 6642) achieved</a:t>
            </a:r>
            <a:r>
              <a:rPr lang="en-US" sz="1400" baseline="30000" dirty="0"/>
              <a:t>1</a:t>
            </a:r>
            <a:r>
              <a:rPr lang="en-US" sz="1400" dirty="0"/>
              <a:t>:</a:t>
            </a:r>
            <a:endParaRPr lang="da-DK" sz="1400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5AD64E1-F45B-41EC-877C-6940EA5D92C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04812" y="4463855"/>
            <a:ext cx="6910388" cy="4644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* Defined as &lt;4 in the CGI-SCH positive, negative, cognitive, and overall severity score, plus no inpatient admission for ≥24 months.</a:t>
            </a:r>
          </a:p>
          <a:p>
            <a:pPr marL="0" indent="0">
              <a:buNone/>
            </a:pPr>
            <a:r>
              <a:rPr lang="en-US" dirty="0"/>
              <a:t>† Defined as ≥70 on the EuroQoL5 dimensions visual analogue scale (EQ-5D VAS) for ≥24 months.</a:t>
            </a:r>
          </a:p>
          <a:p>
            <a:pPr marL="0" indent="0">
              <a:buNone/>
            </a:pPr>
            <a:r>
              <a:rPr lang="en-US" dirty="0"/>
              <a:t>‡  Defined as employed/student, plus independent living, plus active social interactions for ≥24 months. </a:t>
            </a:r>
          </a:p>
          <a:p>
            <a:pPr marL="93663" indent="-93663"/>
            <a:endParaRPr lang="en-US" dirty="0"/>
          </a:p>
          <a:p>
            <a:pPr marL="0" indent="0">
              <a:buNone/>
            </a:pPr>
            <a:r>
              <a:rPr lang="en-US" dirty="0"/>
              <a:t>CGI-SCH = Clinical Global Impression-Schizophrenia scale.</a:t>
            </a:r>
          </a:p>
          <a:p>
            <a:pPr marL="0" indent="0">
              <a:buNone/>
            </a:pPr>
            <a:r>
              <a:rPr lang="en-US" dirty="0"/>
              <a:t>1. Novick D, et al. </a:t>
            </a:r>
            <a:r>
              <a:rPr lang="en-US" i="1" dirty="0" err="1"/>
              <a:t>Schizophr</a:t>
            </a:r>
            <a:r>
              <a:rPr lang="en-US" i="1" dirty="0"/>
              <a:t> Res</a:t>
            </a:r>
            <a:r>
              <a:rPr lang="en-US" dirty="0"/>
              <a:t>. 2009;108(1-3):223-230. </a:t>
            </a:r>
          </a:p>
          <a:p>
            <a:pPr marL="0" indent="0">
              <a:buNone/>
            </a:pPr>
            <a:r>
              <a:rPr lang="en-US" dirty="0"/>
              <a:t>2. White C, et al. </a:t>
            </a:r>
            <a:r>
              <a:rPr lang="en-US" i="1" dirty="0"/>
              <a:t>Psychol Med</a:t>
            </a:r>
            <a:r>
              <a:rPr lang="en-US" dirty="0"/>
              <a:t>. 2009;39(9):1447-1456.</a:t>
            </a:r>
          </a:p>
          <a:p>
            <a:pPr marL="0" indent="0">
              <a:buNone/>
            </a:pPr>
            <a:endParaRPr lang="da-DK" dirty="0"/>
          </a:p>
        </p:txBody>
      </p:sp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2257055921"/>
              </p:ext>
            </p:extLst>
          </p:nvPr>
        </p:nvGraphicFramePr>
        <p:xfrm>
          <a:off x="504824" y="1362594"/>
          <a:ext cx="8234363" cy="1354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5" name="Pladsholder til tekst 19"/>
          <p:cNvSpPr txBox="1">
            <a:spLocks/>
          </p:cNvSpPr>
          <p:nvPr/>
        </p:nvSpPr>
        <p:spPr bwMode="auto">
          <a:xfrm>
            <a:off x="448733" y="2787065"/>
            <a:ext cx="6866467" cy="537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0" hangingPunct="0">
              <a:spcBef>
                <a:spcPts val="600"/>
              </a:spcBef>
              <a:buClr>
                <a:srgbClr val="A5A07B"/>
              </a:buClr>
              <a:buSzPct val="65000"/>
              <a:defRPr/>
            </a:pPr>
            <a:r>
              <a:rPr lang="en-US" sz="1400" kern="0" dirty="0">
                <a:solidFill>
                  <a:srgbClr val="000000"/>
                </a:solidFill>
                <a:ea typeface="Arial" charset="0"/>
              </a:rPr>
              <a:t>Employment, independent living, social activity, and medication adherence </a:t>
            </a:r>
            <a:br>
              <a:rPr lang="en-US" sz="1400" kern="0" dirty="0">
                <a:solidFill>
                  <a:srgbClr val="000000"/>
                </a:solidFill>
                <a:ea typeface="Arial" charset="0"/>
              </a:rPr>
            </a:br>
            <a:r>
              <a:rPr lang="en-US" sz="1400" kern="0" dirty="0">
                <a:solidFill>
                  <a:srgbClr val="000000"/>
                </a:solidFill>
                <a:ea typeface="Arial" charset="0"/>
              </a:rPr>
              <a:t>were all significantly associated with achieving recovery</a:t>
            </a:r>
            <a:r>
              <a:rPr lang="en-US" sz="1400" kern="0" baseline="30000" dirty="0">
                <a:solidFill>
                  <a:srgbClr val="000000"/>
                </a:solidFill>
                <a:ea typeface="Arial" charset="0"/>
              </a:rPr>
              <a:t>1</a:t>
            </a:r>
          </a:p>
        </p:txBody>
      </p:sp>
      <p:sp>
        <p:nvSpPr>
          <p:cNvPr id="26" name="Rounded Rectangle 18"/>
          <p:cNvSpPr/>
          <p:nvPr/>
        </p:nvSpPr>
        <p:spPr>
          <a:xfrm>
            <a:off x="937284" y="3414714"/>
            <a:ext cx="7269431" cy="720000"/>
          </a:xfrm>
          <a:prstGeom prst="roundRect">
            <a:avLst/>
          </a:prstGeom>
          <a:solidFill>
            <a:srgbClr val="D9D1CC"/>
          </a:solidFill>
          <a:ln w="28575" algn="ctr">
            <a:solidFill>
              <a:srgbClr val="D9D1CC"/>
            </a:solidFill>
            <a:round/>
            <a:headEnd/>
            <a:tailEnd/>
          </a:ln>
          <a:effectLst/>
        </p:spPr>
        <p:txBody>
          <a:bodyPr anchor="ctr"/>
          <a:lstStyle/>
          <a:p>
            <a:r>
              <a:rPr lang="da-DK" sz="1200" b="1" dirty="0"/>
              <a:t>62% of patients at the end of a 10-year follow-up study were rated as having a “poor outcome”</a:t>
            </a:r>
            <a:r>
              <a:rPr lang="da-DK" sz="1200" b="1" baseline="30000" dirty="0"/>
              <a:t>2</a:t>
            </a:r>
          </a:p>
          <a:p>
            <a:r>
              <a:rPr lang="da-DK" sz="1200" dirty="0" err="1"/>
              <a:t>Poor</a:t>
            </a:r>
            <a:r>
              <a:rPr lang="da-DK" sz="1200" dirty="0"/>
              <a:t> outcome was defined as substantial historical and recent mental illness and </a:t>
            </a:r>
            <a:br>
              <a:rPr lang="da-DK" sz="1200" dirty="0"/>
            </a:br>
            <a:r>
              <a:rPr lang="da-DK" sz="1200" dirty="0"/>
              <a:t>unemployment or an unnatural cause of death</a:t>
            </a:r>
          </a:p>
        </p:txBody>
      </p:sp>
    </p:spTree>
    <p:extLst>
      <p:ext uri="{BB962C8B-B14F-4D97-AF65-F5344CB8AC3E}">
        <p14:creationId xmlns:p14="http://schemas.microsoft.com/office/powerpoint/2010/main" val="185697886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D81324D551104ABC17E99622E05DEB" ma:contentTypeVersion="3" ma:contentTypeDescription="Create a new document." ma:contentTypeScope="" ma:versionID="18123155e4e6e4b1186d86e94117882d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48c5b5cd9b8d25ff6dd15848836f4270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A1AA2EC-63BE-47E1-9934-7FE5BBB5293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A420D85-8171-48BC-A4A0-33A64639BD21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purl.org/dc/terms/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F444CD6-C8FB-458B-8165-548E0DECFC98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626784E1-409C-4428-8DC2-E375AA82781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535</TotalTime>
  <Words>662</Words>
  <Application>Microsoft Office PowerPoint</Application>
  <PresentationFormat>On-screen Show (16:9)</PresentationFormat>
  <Paragraphs>35</Paragraphs>
  <Slides>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  <vt:variant>
        <vt:lpstr>Custom Shows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Neurotorium - PowerPoint-Skabelon - 2022-01-28</vt:lpstr>
      <vt:lpstr>Some Patients With Schizophrenia May Achieve Recovery  With Effective Treatment</vt:lpstr>
      <vt:lpstr>Tabel of Content</vt:lpstr>
    </vt:vector>
  </TitlesOfParts>
  <Company>H. Lundbeck A/S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[Title]</dc:title>
  <dc:creator>Tina Hjortlund</dc:creator>
  <cp:lastModifiedBy>Henrik Haase</cp:lastModifiedBy>
  <cp:revision>963</cp:revision>
  <cp:lastPrinted>2017-02-10T11:25:14Z</cp:lastPrinted>
  <dcterms:created xsi:type="dcterms:W3CDTF">2015-03-27T12:02:31Z</dcterms:created>
  <dcterms:modified xsi:type="dcterms:W3CDTF">2022-02-23T11:45:17Z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ublishingExpirationDate">
    <vt:lpwstr/>
  </property>
  <property fmtid="{D5CDD505-2E9C-101B-9397-08002B2CF9AE}" pid="3" name="PublishingStartDate">
    <vt:lpwstr/>
  </property>
  <property fmtid="{D5CDD505-2E9C-101B-9397-08002B2CF9AE}" pid="4" name="ContentTypeId">
    <vt:lpwstr>0x010100BAD81324D551104ABC17E99622E05DEB</vt:lpwstr>
  </property>
  <property fmtid="{D5CDD505-2E9C-101B-9397-08002B2CF9AE}" pid="5" name="_dlc_DocId">
    <vt:lpwstr>V6NEY75CHXNC-284-661</vt:lpwstr>
  </property>
  <property fmtid="{D5CDD505-2E9C-101B-9397-08002B2CF9AE}" pid="6" name="_dlc_DocIdUrl">
    <vt:lpwstr>http://brainweb/Portals/Organization/Corporate/research_and_development/ma_cdc/corporate_medical_affairs/aripiprazole/_layouts/15/DocIdRedir.aspx?ID=V6NEY75CHXNC-284-661, V6NEY75CHXNC-284-661</vt:lpwstr>
  </property>
  <property fmtid="{D5CDD505-2E9C-101B-9397-08002B2CF9AE}" pid="7" name="_dlc_DocIdItemGuid">
    <vt:lpwstr>30700e5b-f350-4d3e-89a8-fb010d960c17</vt:lpwstr>
  </property>
</Properties>
</file>